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3" r:id="rId3"/>
    <p:sldId id="268" r:id="rId4"/>
    <p:sldId id="259" r:id="rId5"/>
    <p:sldId id="260" r:id="rId6"/>
    <p:sldId id="262" r:id="rId7"/>
    <p:sldId id="261" r:id="rId8"/>
    <p:sldId id="257" r:id="rId9"/>
    <p:sldId id="267" r:id="rId10"/>
    <p:sldId id="258" r:id="rId11"/>
    <p:sldId id="264" r:id="rId12"/>
    <p:sldId id="265"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F97985-D068-4708-8FBA-4533D624977C}" type="datetimeFigureOut">
              <a:rPr lang="en-GB" smtClean="0"/>
              <a:t>21/06/2016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D405B6-2196-4548-8275-C9F4F986E4AB}" type="slidenum">
              <a:rPr lang="en-GB" smtClean="0"/>
              <a:t>‹#›</a:t>
            </a:fld>
            <a:endParaRPr lang="en-GB"/>
          </a:p>
        </p:txBody>
      </p:sp>
    </p:spTree>
    <p:extLst>
      <p:ext uri="{BB962C8B-B14F-4D97-AF65-F5344CB8AC3E}">
        <p14:creationId xmlns:p14="http://schemas.microsoft.com/office/powerpoint/2010/main" val="301420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will take 1.5</a:t>
            </a:r>
            <a:r>
              <a:rPr lang="en-GB" baseline="0" dirty="0" smtClean="0"/>
              <a:t> </a:t>
            </a:r>
            <a:r>
              <a:rPr lang="en-GB" dirty="0" smtClean="0"/>
              <a:t>– 2 hours:  speaking – 10–30</a:t>
            </a:r>
            <a:r>
              <a:rPr lang="en-GB" baseline="0" dirty="0" smtClean="0"/>
              <a:t> mins; reading – 20-30 mins; vocabulary – 10-20 mins; grammar – 10-20 mins; writing – 10-20 mins.</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2</a:t>
            </a:fld>
            <a:endParaRPr lang="en-GB"/>
          </a:p>
        </p:txBody>
      </p:sp>
    </p:spTree>
    <p:extLst>
      <p:ext uri="{BB962C8B-B14F-4D97-AF65-F5344CB8AC3E}">
        <p14:creationId xmlns:p14="http://schemas.microsoft.com/office/powerpoint/2010/main" val="3489704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can note down errors and then get learners to correct them afterwards.</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3</a:t>
            </a:fld>
            <a:endParaRPr lang="en-GB"/>
          </a:p>
        </p:txBody>
      </p:sp>
    </p:spTree>
    <p:extLst>
      <p:ext uri="{BB962C8B-B14F-4D97-AF65-F5344CB8AC3E}">
        <p14:creationId xmlns:p14="http://schemas.microsoft.com/office/powerpoint/2010/main" val="1126227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a) 2    b) 6    c) 5    d) 4     e) 1     f) 3</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4</a:t>
            </a:fld>
            <a:endParaRPr lang="en-GB"/>
          </a:p>
        </p:txBody>
      </p:sp>
    </p:spTree>
    <p:extLst>
      <p:ext uri="{BB962C8B-B14F-4D97-AF65-F5344CB8AC3E}">
        <p14:creationId xmlns:p14="http://schemas.microsoft.com/office/powerpoint/2010/main" val="1423842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 F   2.T   3.F   4.T   5.F   6.F   7.F   8.F</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8</a:t>
            </a:fld>
            <a:endParaRPr lang="en-GB"/>
          </a:p>
        </p:txBody>
      </p:sp>
    </p:spTree>
    <p:extLst>
      <p:ext uri="{BB962C8B-B14F-4D97-AF65-F5344CB8AC3E}">
        <p14:creationId xmlns:p14="http://schemas.microsoft.com/office/powerpoint/2010/main" val="854177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 out and cut up the words and definitions for learners to</a:t>
            </a:r>
            <a:r>
              <a:rPr lang="en-GB" baseline="0" dirty="0" smtClean="0"/>
              <a:t> match in groups. KEY: 1/e   2/d   3/b   4/c   5/f   6/a  You can, of course, do this vocabulary matching task before learners read.</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9</a:t>
            </a:fld>
            <a:endParaRPr lang="en-GB"/>
          </a:p>
        </p:txBody>
      </p:sp>
    </p:spTree>
    <p:extLst>
      <p:ext uri="{BB962C8B-B14F-4D97-AF65-F5344CB8AC3E}">
        <p14:creationId xmlns:p14="http://schemas.microsoft.com/office/powerpoint/2010/main" val="2968771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 is    2/ runs    3/</a:t>
            </a:r>
            <a:r>
              <a:rPr lang="en-GB" baseline="0" dirty="0" smtClean="0"/>
              <a:t> has looked    4/ started   5/ has put   6/ has found   7/ has</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10</a:t>
            </a:fld>
            <a:endParaRPr lang="en-GB"/>
          </a:p>
        </p:txBody>
      </p:sp>
    </p:spTree>
    <p:extLst>
      <p:ext uri="{BB962C8B-B14F-4D97-AF65-F5344CB8AC3E}">
        <p14:creationId xmlns:p14="http://schemas.microsoft.com/office/powerpoint/2010/main" val="141413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a) 4</a:t>
            </a:r>
            <a:r>
              <a:rPr lang="en-GB" baseline="0" dirty="0" smtClean="0"/>
              <a:t>     b) 1, 2, 7     c) 3, 5, 6  Learners may need more checking / practice of tenses, especially present perfect. They could, for example compare lists of everything they’ve done since 2012.</a:t>
            </a:r>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11</a:t>
            </a:fld>
            <a:endParaRPr lang="en-GB"/>
          </a:p>
        </p:txBody>
      </p:sp>
    </p:spTree>
    <p:extLst>
      <p:ext uri="{BB962C8B-B14F-4D97-AF65-F5344CB8AC3E}">
        <p14:creationId xmlns:p14="http://schemas.microsoft.com/office/powerpoint/2010/main" val="1507227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DD405B6-2196-4548-8275-C9F4F986E4AB}" type="slidenum">
              <a:rPr lang="en-GB" smtClean="0"/>
              <a:t>12</a:t>
            </a:fld>
            <a:endParaRPr lang="en-GB"/>
          </a:p>
        </p:txBody>
      </p:sp>
    </p:spTree>
    <p:extLst>
      <p:ext uri="{BB962C8B-B14F-4D97-AF65-F5344CB8AC3E}">
        <p14:creationId xmlns:p14="http://schemas.microsoft.com/office/powerpoint/2010/main" val="2762258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5F2339B-1134-4F94-9242-E9DC4C11023E}" type="datetimeFigureOut">
              <a:rPr lang="en-GB" smtClean="0"/>
              <a:t>21/06/2016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612812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F2339B-1134-4F94-9242-E9DC4C11023E}" type="datetimeFigureOut">
              <a:rPr lang="en-GB" smtClean="0"/>
              <a:t>21/06/2016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729351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F2339B-1134-4F94-9242-E9DC4C11023E}" type="datetimeFigureOut">
              <a:rPr lang="en-GB" smtClean="0"/>
              <a:t>21/06/2016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3878196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F2339B-1134-4F94-9242-E9DC4C11023E}" type="datetimeFigureOut">
              <a:rPr lang="en-GB" smtClean="0"/>
              <a:t>21/06/2016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2008292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F2339B-1134-4F94-9242-E9DC4C11023E}" type="datetimeFigureOut">
              <a:rPr lang="en-GB" smtClean="0"/>
              <a:t>21/06/2016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3512374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5F2339B-1134-4F94-9242-E9DC4C11023E}" type="datetimeFigureOut">
              <a:rPr lang="en-GB" smtClean="0"/>
              <a:t>21/06/2016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3785115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5F2339B-1134-4F94-9242-E9DC4C11023E}" type="datetimeFigureOut">
              <a:rPr lang="en-GB" smtClean="0"/>
              <a:t>21/06/2016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2957234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5F2339B-1134-4F94-9242-E9DC4C11023E}" type="datetimeFigureOut">
              <a:rPr lang="en-GB" smtClean="0"/>
              <a:t>21/06/2016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450748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2339B-1134-4F94-9242-E9DC4C11023E}" type="datetimeFigureOut">
              <a:rPr lang="en-GB" smtClean="0"/>
              <a:t>21/06/2016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4014632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2339B-1134-4F94-9242-E9DC4C11023E}" type="datetimeFigureOut">
              <a:rPr lang="en-GB" smtClean="0"/>
              <a:t>21/06/2016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1519820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2339B-1134-4F94-9242-E9DC4C11023E}" type="datetimeFigureOut">
              <a:rPr lang="en-GB" smtClean="0"/>
              <a:t>21/06/2016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E46AEB-0824-4642-A102-A45A78B0C7FC}" type="slidenum">
              <a:rPr lang="en-GB" smtClean="0"/>
              <a:t>‹#›</a:t>
            </a:fld>
            <a:endParaRPr lang="en-GB"/>
          </a:p>
        </p:txBody>
      </p:sp>
    </p:spTree>
    <p:extLst>
      <p:ext uri="{BB962C8B-B14F-4D97-AF65-F5344CB8AC3E}">
        <p14:creationId xmlns:p14="http://schemas.microsoft.com/office/powerpoint/2010/main" val="1491956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2339B-1134-4F94-9242-E9DC4C11023E}" type="datetimeFigureOut">
              <a:rPr lang="en-GB" smtClean="0"/>
              <a:t>21/06/2016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46AEB-0824-4642-A102-A45A78B0C7FC}" type="slidenum">
              <a:rPr lang="en-GB" smtClean="0"/>
              <a:t>‹#›</a:t>
            </a:fld>
            <a:endParaRPr lang="en-GB"/>
          </a:p>
        </p:txBody>
      </p:sp>
    </p:spTree>
    <p:extLst>
      <p:ext uri="{BB962C8B-B14F-4D97-AF65-F5344CB8AC3E}">
        <p14:creationId xmlns:p14="http://schemas.microsoft.com/office/powerpoint/2010/main" val="4150682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ewiki.newint.org/index.php/9_stories_-_helping_refugees_and_migrants"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0888"/>
            <a:ext cx="7772400" cy="2448272"/>
          </a:xfrm>
        </p:spPr>
        <p:txBody>
          <a:bodyPr>
            <a:noAutofit/>
          </a:bodyPr>
          <a:lstStyle/>
          <a:p>
            <a:r>
              <a:rPr lang="en-GB" sz="8000" b="1" dirty="0" smtClean="0"/>
              <a:t>Stories: helping refugees</a:t>
            </a:r>
            <a:endParaRPr lang="en-GB" sz="8000" b="1" dirty="0"/>
          </a:p>
        </p:txBody>
      </p:sp>
      <p:sp>
        <p:nvSpPr>
          <p:cNvPr id="3" name="Subtitle 2"/>
          <p:cNvSpPr>
            <a:spLocks noGrp="1"/>
          </p:cNvSpPr>
          <p:nvPr>
            <p:ph type="subTitle" idx="1"/>
          </p:nvPr>
        </p:nvSpPr>
        <p:spPr>
          <a:xfrm>
            <a:off x="611560" y="5085184"/>
            <a:ext cx="7776864" cy="1224136"/>
          </a:xfrm>
        </p:spPr>
        <p:txBody>
          <a:bodyPr>
            <a:normAutofit/>
          </a:bodyPr>
          <a:lstStyle/>
          <a:p>
            <a:pPr>
              <a:defRPr/>
            </a:pPr>
            <a:r>
              <a:rPr lang="en-GB" b="1" dirty="0"/>
              <a:t>NEW INTERNATIONALIST  EASIER ENGLISH </a:t>
            </a:r>
          </a:p>
          <a:p>
            <a:pPr>
              <a:defRPr/>
            </a:pPr>
            <a:r>
              <a:rPr lang="en-GB" b="1" dirty="0"/>
              <a:t>Pre-Intermediate READY 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2789554"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525" y="116632"/>
            <a:ext cx="5578475"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702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C00000"/>
                </a:solidFill>
              </a:rPr>
              <a:t>Put back the verbs (in the correct tense!) in the gaps:</a:t>
            </a:r>
            <a:endParaRPr lang="en-GB" b="1" dirty="0">
              <a:solidFill>
                <a:srgbClr val="C00000"/>
              </a:solidFill>
            </a:endParaRPr>
          </a:p>
        </p:txBody>
      </p:sp>
      <p:sp>
        <p:nvSpPr>
          <p:cNvPr id="3" name="Content Placeholder 2"/>
          <p:cNvSpPr>
            <a:spLocks noGrp="1"/>
          </p:cNvSpPr>
          <p:nvPr>
            <p:ph idx="1"/>
          </p:nvPr>
        </p:nvSpPr>
        <p:spPr>
          <a:xfrm>
            <a:off x="251520" y="1484784"/>
            <a:ext cx="8712968" cy="5112568"/>
          </a:xfrm>
        </p:spPr>
        <p:txBody>
          <a:bodyPr>
            <a:normAutofit lnSpcReduction="10000"/>
          </a:bodyPr>
          <a:lstStyle/>
          <a:p>
            <a:pPr marL="0" indent="0">
              <a:buNone/>
            </a:pPr>
            <a:r>
              <a:rPr lang="en-GB" sz="3600" b="1" dirty="0" err="1"/>
              <a:t>Lawal</a:t>
            </a:r>
            <a:r>
              <a:rPr lang="en-GB" sz="3600" b="1" dirty="0"/>
              <a:t> Dan </a:t>
            </a:r>
            <a:r>
              <a:rPr lang="en-GB" sz="3600" b="1" dirty="0" err="1"/>
              <a:t>Gashua</a:t>
            </a:r>
            <a:r>
              <a:rPr lang="en-GB" sz="3600" b="1" dirty="0"/>
              <a:t> (1.be) …… 52. He (2.run) ….. a bakers’ association in Maiduguri, and he (3. look) ….. after 300 people in his house. Since 2012, when homeless people (4. start) …. arriving, he (5. put) ….. as many people as possible into his old house, and he (6. find) ….. places for many others in his community. Now he (7.have) ….. </a:t>
            </a:r>
            <a:endParaRPr lang="en-GB" sz="3600" b="1" dirty="0" smtClean="0"/>
          </a:p>
          <a:p>
            <a:pPr marL="0" indent="0">
              <a:buNone/>
            </a:pPr>
            <a:r>
              <a:rPr lang="en-GB" sz="3600" b="1" dirty="0" smtClean="0"/>
              <a:t>14 boys </a:t>
            </a:r>
            <a:r>
              <a:rPr lang="en-GB" sz="3600" b="1" dirty="0"/>
              <a:t>living there. </a:t>
            </a:r>
          </a:p>
          <a:p>
            <a:endParaRPr lang="en-GB" dirty="0"/>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1" y="5085184"/>
            <a:ext cx="1573906" cy="1678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8815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Now match the verb tense with the explanation:</a:t>
            </a:r>
            <a:endParaRPr lang="en-GB" dirty="0"/>
          </a:p>
        </p:txBody>
      </p:sp>
      <p:sp>
        <p:nvSpPr>
          <p:cNvPr id="4" name="Content Placeholder 3"/>
          <p:cNvSpPr>
            <a:spLocks noGrp="1"/>
          </p:cNvSpPr>
          <p:nvPr>
            <p:ph sz="half" idx="1"/>
          </p:nvPr>
        </p:nvSpPr>
        <p:spPr>
          <a:xfrm>
            <a:off x="179512" y="1628800"/>
            <a:ext cx="4316288" cy="5040560"/>
          </a:xfrm>
        </p:spPr>
        <p:txBody>
          <a:bodyPr/>
          <a:lstStyle/>
          <a:p>
            <a:pPr marL="0" indent="0">
              <a:buNone/>
            </a:pPr>
            <a:r>
              <a:rPr lang="en-GB" dirty="0" smtClean="0"/>
              <a:t>1/ He </a:t>
            </a:r>
            <a:r>
              <a:rPr lang="en-GB" b="1" dirty="0" smtClean="0">
                <a:solidFill>
                  <a:srgbClr val="FF0000"/>
                </a:solidFill>
              </a:rPr>
              <a:t>is</a:t>
            </a:r>
            <a:r>
              <a:rPr lang="en-GB" dirty="0" smtClean="0"/>
              <a:t> 52.</a:t>
            </a:r>
          </a:p>
          <a:p>
            <a:pPr marL="0" indent="0">
              <a:buNone/>
            </a:pPr>
            <a:r>
              <a:rPr lang="en-GB" dirty="0" smtClean="0"/>
              <a:t>2/ He </a:t>
            </a:r>
            <a:r>
              <a:rPr lang="en-GB" b="1" dirty="0" smtClean="0">
                <a:solidFill>
                  <a:srgbClr val="FF0000"/>
                </a:solidFill>
              </a:rPr>
              <a:t>runs</a:t>
            </a:r>
            <a:r>
              <a:rPr lang="en-GB" dirty="0" smtClean="0"/>
              <a:t> an association.</a:t>
            </a:r>
          </a:p>
          <a:p>
            <a:pPr marL="0" indent="0">
              <a:buNone/>
            </a:pPr>
            <a:r>
              <a:rPr lang="en-GB" dirty="0" smtClean="0"/>
              <a:t>3/ He </a:t>
            </a:r>
            <a:r>
              <a:rPr lang="en-GB" b="1" dirty="0" smtClean="0">
                <a:solidFill>
                  <a:srgbClr val="FF0000"/>
                </a:solidFill>
              </a:rPr>
              <a:t>has looked </a:t>
            </a:r>
            <a:r>
              <a:rPr lang="en-GB" dirty="0" smtClean="0"/>
              <a:t>after 300 people.</a:t>
            </a:r>
          </a:p>
          <a:p>
            <a:pPr marL="0" indent="0">
              <a:buNone/>
            </a:pPr>
            <a:r>
              <a:rPr lang="en-GB" dirty="0" smtClean="0"/>
              <a:t>4/ They </a:t>
            </a:r>
            <a:r>
              <a:rPr lang="en-GB" b="1" dirty="0" smtClean="0">
                <a:solidFill>
                  <a:srgbClr val="FF0000"/>
                </a:solidFill>
              </a:rPr>
              <a:t>started</a:t>
            </a:r>
            <a:r>
              <a:rPr lang="en-GB" dirty="0" smtClean="0"/>
              <a:t> arriving.</a:t>
            </a:r>
          </a:p>
          <a:p>
            <a:pPr marL="0" indent="0">
              <a:buNone/>
            </a:pPr>
            <a:r>
              <a:rPr lang="en-GB" dirty="0" smtClean="0"/>
              <a:t>5/ Since 2012, he </a:t>
            </a:r>
            <a:r>
              <a:rPr lang="en-GB" b="1" dirty="0" smtClean="0">
                <a:solidFill>
                  <a:srgbClr val="FF0000"/>
                </a:solidFill>
              </a:rPr>
              <a:t>has put </a:t>
            </a:r>
            <a:r>
              <a:rPr lang="en-GB" dirty="0" smtClean="0"/>
              <a:t>people in his house.</a:t>
            </a:r>
          </a:p>
          <a:p>
            <a:pPr marL="0" indent="0">
              <a:buNone/>
            </a:pPr>
            <a:r>
              <a:rPr lang="en-GB" dirty="0" smtClean="0"/>
              <a:t>6/ He </a:t>
            </a:r>
            <a:r>
              <a:rPr lang="en-GB" b="1" dirty="0" smtClean="0">
                <a:solidFill>
                  <a:srgbClr val="FF0000"/>
                </a:solidFill>
              </a:rPr>
              <a:t>has found </a:t>
            </a:r>
            <a:r>
              <a:rPr lang="en-GB" dirty="0" smtClean="0"/>
              <a:t>places for many others.</a:t>
            </a:r>
          </a:p>
          <a:p>
            <a:pPr marL="0" indent="0">
              <a:buNone/>
            </a:pPr>
            <a:r>
              <a:rPr lang="en-GB" dirty="0" smtClean="0"/>
              <a:t>7/ Now he </a:t>
            </a:r>
            <a:r>
              <a:rPr lang="en-GB" b="1" dirty="0" smtClean="0">
                <a:solidFill>
                  <a:srgbClr val="FF0000"/>
                </a:solidFill>
              </a:rPr>
              <a:t>has</a:t>
            </a:r>
            <a:r>
              <a:rPr lang="en-GB" dirty="0" smtClean="0"/>
              <a:t> 14 boys.</a:t>
            </a:r>
          </a:p>
        </p:txBody>
      </p:sp>
      <p:sp>
        <p:nvSpPr>
          <p:cNvPr id="5" name="Content Placeholder 4"/>
          <p:cNvSpPr>
            <a:spLocks noGrp="1"/>
          </p:cNvSpPr>
          <p:nvPr>
            <p:ph sz="half" idx="2"/>
          </p:nvPr>
        </p:nvSpPr>
        <p:spPr>
          <a:xfrm>
            <a:off x="4499992" y="1412776"/>
            <a:ext cx="4398640" cy="5174035"/>
          </a:xfrm>
        </p:spPr>
        <p:txBody>
          <a:bodyPr>
            <a:noAutofit/>
          </a:bodyPr>
          <a:lstStyle/>
          <a:p>
            <a:pPr marL="514350" indent="-514350">
              <a:buAutoNum type="alphaLcParenR"/>
            </a:pPr>
            <a:r>
              <a:rPr lang="en-GB" sz="3600" b="1" dirty="0" smtClean="0">
                <a:solidFill>
                  <a:srgbClr val="7030A0"/>
                </a:solidFill>
              </a:rPr>
              <a:t>Past simple – finished action in the past.</a:t>
            </a:r>
          </a:p>
          <a:p>
            <a:pPr marL="514350" indent="-514350">
              <a:buAutoNum type="alphaLcParenR"/>
            </a:pPr>
            <a:r>
              <a:rPr lang="en-GB" sz="3600" b="1" dirty="0" smtClean="0">
                <a:solidFill>
                  <a:srgbClr val="C00000"/>
                </a:solidFill>
              </a:rPr>
              <a:t>Present simple – now.</a:t>
            </a:r>
          </a:p>
          <a:p>
            <a:pPr marL="514350" indent="-514350">
              <a:buAutoNum type="alphaLcParenR"/>
            </a:pPr>
            <a:r>
              <a:rPr lang="en-GB" sz="3600" b="1" dirty="0" smtClean="0">
                <a:solidFill>
                  <a:srgbClr val="0070C0"/>
                </a:solidFill>
              </a:rPr>
              <a:t>Present perfect – from the past time up to the present time.</a:t>
            </a:r>
            <a:endParaRPr lang="en-GB" sz="3600" b="1" dirty="0">
              <a:solidFill>
                <a:srgbClr val="0070C0"/>
              </a:solidFill>
            </a:endParaRPr>
          </a:p>
        </p:txBody>
      </p:sp>
    </p:spTree>
    <p:extLst>
      <p:ext uri="{BB962C8B-B14F-4D97-AF65-F5344CB8AC3E}">
        <p14:creationId xmlns:p14="http://schemas.microsoft.com/office/powerpoint/2010/main" val="3623805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82952" cy="1143000"/>
          </a:xfrm>
        </p:spPr>
        <p:txBody>
          <a:bodyPr>
            <a:normAutofit/>
          </a:bodyPr>
          <a:lstStyle/>
          <a:p>
            <a:r>
              <a:rPr lang="en-GB" sz="6600" b="1" dirty="0" smtClean="0"/>
              <a:t>Writing</a:t>
            </a:r>
            <a:endParaRPr lang="en-GB" sz="6600" b="1" dirty="0"/>
          </a:p>
        </p:txBody>
      </p:sp>
      <p:sp>
        <p:nvSpPr>
          <p:cNvPr id="5" name="Content Placeholder 4"/>
          <p:cNvSpPr>
            <a:spLocks noGrp="1"/>
          </p:cNvSpPr>
          <p:nvPr>
            <p:ph idx="1"/>
          </p:nvPr>
        </p:nvSpPr>
        <p:spPr/>
        <p:txBody>
          <a:bodyPr>
            <a:normAutofit fontScale="92500" lnSpcReduction="20000"/>
          </a:bodyPr>
          <a:lstStyle/>
          <a:p>
            <a:pPr marL="0" indent="0">
              <a:buNone/>
            </a:pPr>
            <a:r>
              <a:rPr lang="en-GB" sz="4400" b="1" dirty="0" smtClean="0">
                <a:solidFill>
                  <a:srgbClr val="00B050"/>
                </a:solidFill>
              </a:rPr>
              <a:t>Write some tweets to </a:t>
            </a:r>
          </a:p>
          <a:p>
            <a:pPr marL="0" indent="0">
              <a:buNone/>
            </a:pPr>
            <a:r>
              <a:rPr lang="en-GB" sz="4400" b="1" dirty="0" smtClean="0">
                <a:solidFill>
                  <a:srgbClr val="00B050"/>
                </a:solidFill>
              </a:rPr>
              <a:t>tell others about these </a:t>
            </a:r>
          </a:p>
          <a:p>
            <a:pPr marL="0" indent="0">
              <a:buNone/>
            </a:pPr>
            <a:r>
              <a:rPr lang="en-GB" sz="4400" b="1" dirty="0" smtClean="0">
                <a:solidFill>
                  <a:srgbClr val="00B050"/>
                </a:solidFill>
              </a:rPr>
              <a:t>great stories about </a:t>
            </a:r>
            <a:r>
              <a:rPr lang="en-GB" sz="4400" b="1" dirty="0" err="1" smtClean="0">
                <a:solidFill>
                  <a:srgbClr val="00B050"/>
                </a:solidFill>
              </a:rPr>
              <a:t>about</a:t>
            </a:r>
            <a:r>
              <a:rPr lang="en-GB" sz="4400" b="1" dirty="0" smtClean="0">
                <a:solidFill>
                  <a:srgbClr val="00B050"/>
                </a:solidFill>
              </a:rPr>
              <a:t> helping refugees. Tweets must be no more than 140 characters:</a:t>
            </a:r>
          </a:p>
          <a:p>
            <a:pPr marL="0" indent="0">
              <a:buNone/>
            </a:pPr>
            <a:r>
              <a:rPr lang="en-GB" sz="4400" b="1" dirty="0" err="1">
                <a:solidFill>
                  <a:srgbClr val="00B050"/>
                </a:solidFill>
              </a:rPr>
              <a:t>e</a:t>
            </a:r>
            <a:r>
              <a:rPr lang="en-GB" sz="4400" b="1" dirty="0" err="1" smtClean="0">
                <a:solidFill>
                  <a:srgbClr val="00B050"/>
                </a:solidFill>
              </a:rPr>
              <a:t>g</a:t>
            </a:r>
            <a:r>
              <a:rPr lang="en-GB" sz="4400" b="1" dirty="0" smtClean="0">
                <a:solidFill>
                  <a:srgbClr val="00B050"/>
                </a:solidFill>
              </a:rPr>
              <a:t>. ‘Couple bought a boat and saved the lives of 12,000 refugees in the Mediterranean!’</a:t>
            </a:r>
          </a:p>
          <a:p>
            <a:pPr marL="0" indent="0">
              <a:buNone/>
            </a:pP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60648"/>
            <a:ext cx="239077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1885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7200" b="1" dirty="0" smtClean="0">
                <a:solidFill>
                  <a:srgbClr val="FF0000"/>
                </a:solidFill>
              </a:rPr>
              <a:t>Homework:</a:t>
            </a:r>
            <a:endParaRPr lang="en-GB" sz="7200" b="1" dirty="0">
              <a:solidFill>
                <a:srgbClr val="FF0000"/>
              </a:solidFill>
            </a:endParaRPr>
          </a:p>
        </p:txBody>
      </p:sp>
      <p:sp>
        <p:nvSpPr>
          <p:cNvPr id="3" name="Content Placeholder 2"/>
          <p:cNvSpPr>
            <a:spLocks noGrp="1"/>
          </p:cNvSpPr>
          <p:nvPr>
            <p:ph idx="1"/>
          </p:nvPr>
        </p:nvSpPr>
        <p:spPr/>
        <p:txBody>
          <a:bodyPr/>
          <a:lstStyle/>
          <a:p>
            <a:pPr marL="0" indent="0">
              <a:buNone/>
            </a:pPr>
            <a:r>
              <a:rPr lang="en-GB" sz="5400" b="1" dirty="0" smtClean="0"/>
              <a:t>Read some more short news stories about helping refugees and write tweets about them!:</a:t>
            </a:r>
          </a:p>
          <a:p>
            <a:pPr marL="0" indent="0">
              <a:buNone/>
            </a:pPr>
            <a:r>
              <a:rPr lang="en-GB" dirty="0" smtClean="0">
                <a:hlinkClick r:id="rId2"/>
              </a:rPr>
              <a:t>http://eewiki.newint.org/index.php/9_stories_-_helping_refugees_and_migrants</a:t>
            </a:r>
            <a:endParaRPr lang="en-GB" dirty="0" smtClean="0"/>
          </a:p>
          <a:p>
            <a:pPr marL="0" indent="0">
              <a:buNone/>
            </a:pPr>
            <a:endParaRPr lang="en-GB"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0"/>
            <a:ext cx="1584176" cy="1669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288" y="113012"/>
            <a:ext cx="1836674" cy="1443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215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5770984" cy="1080120"/>
          </a:xfrm>
        </p:spPr>
        <p:txBody>
          <a:bodyPr>
            <a:normAutofit/>
          </a:bodyPr>
          <a:lstStyle/>
          <a:p>
            <a:r>
              <a:rPr lang="en-GB" sz="6000" b="1" dirty="0" smtClean="0"/>
              <a:t>The lesson today:</a:t>
            </a:r>
            <a:endParaRPr lang="en-GB" sz="6000" b="1" dirty="0"/>
          </a:p>
        </p:txBody>
      </p:sp>
      <p:sp>
        <p:nvSpPr>
          <p:cNvPr id="3" name="Content Placeholder 2"/>
          <p:cNvSpPr>
            <a:spLocks noGrp="1"/>
          </p:cNvSpPr>
          <p:nvPr>
            <p:ph idx="1"/>
          </p:nvPr>
        </p:nvSpPr>
        <p:spPr>
          <a:xfrm>
            <a:off x="1115616" y="1196752"/>
            <a:ext cx="7571184" cy="5472608"/>
          </a:xfrm>
        </p:spPr>
        <p:txBody>
          <a:bodyPr>
            <a:noAutofit/>
          </a:bodyPr>
          <a:lstStyle/>
          <a:p>
            <a:pPr marL="0" indent="0">
              <a:buNone/>
            </a:pPr>
            <a:r>
              <a:rPr lang="en-GB" sz="6000" b="1" dirty="0" smtClean="0">
                <a:solidFill>
                  <a:srgbClr val="C00000"/>
                </a:solidFill>
              </a:rPr>
              <a:t>Speaking</a:t>
            </a:r>
            <a:r>
              <a:rPr lang="en-GB" sz="6000" dirty="0" smtClean="0"/>
              <a:t> </a:t>
            </a:r>
            <a:r>
              <a:rPr lang="en-GB" sz="4400" dirty="0" smtClean="0"/>
              <a:t>– about refugees</a:t>
            </a:r>
          </a:p>
          <a:p>
            <a:pPr marL="0" indent="0">
              <a:buNone/>
            </a:pPr>
            <a:r>
              <a:rPr lang="en-GB" sz="6000" b="1" dirty="0" smtClean="0">
                <a:solidFill>
                  <a:srgbClr val="00B050"/>
                </a:solidFill>
              </a:rPr>
              <a:t>Reading</a:t>
            </a:r>
            <a:r>
              <a:rPr lang="en-GB" sz="6000" dirty="0" smtClean="0"/>
              <a:t> </a:t>
            </a:r>
            <a:r>
              <a:rPr lang="en-GB" sz="4400" dirty="0" smtClean="0"/>
              <a:t>– about refugees</a:t>
            </a:r>
          </a:p>
          <a:p>
            <a:pPr marL="0" indent="0">
              <a:buNone/>
            </a:pPr>
            <a:r>
              <a:rPr lang="en-GB" sz="6000" b="1" dirty="0" smtClean="0">
                <a:solidFill>
                  <a:srgbClr val="0070C0"/>
                </a:solidFill>
              </a:rPr>
              <a:t>Vocabulary</a:t>
            </a:r>
            <a:r>
              <a:rPr lang="en-GB" sz="6000" dirty="0" smtClean="0"/>
              <a:t> </a:t>
            </a:r>
            <a:r>
              <a:rPr lang="en-GB" sz="4000" dirty="0" smtClean="0"/>
              <a:t>– from the stories</a:t>
            </a:r>
          </a:p>
          <a:p>
            <a:pPr marL="0" indent="0">
              <a:buNone/>
            </a:pPr>
            <a:r>
              <a:rPr lang="en-GB" sz="6000" b="1" dirty="0" smtClean="0">
                <a:solidFill>
                  <a:srgbClr val="FF0000"/>
                </a:solidFill>
              </a:rPr>
              <a:t>Grammar</a:t>
            </a:r>
            <a:r>
              <a:rPr lang="en-GB" sz="6000" dirty="0" smtClean="0"/>
              <a:t> </a:t>
            </a:r>
            <a:r>
              <a:rPr lang="en-GB" sz="4800" dirty="0" smtClean="0"/>
              <a:t>– verb tenses</a:t>
            </a:r>
          </a:p>
          <a:p>
            <a:pPr marL="0" indent="0">
              <a:buNone/>
            </a:pPr>
            <a:r>
              <a:rPr lang="en-GB" sz="6000" b="1" dirty="0" smtClean="0">
                <a:solidFill>
                  <a:srgbClr val="7030A0"/>
                </a:solidFill>
              </a:rPr>
              <a:t>Writing</a:t>
            </a:r>
            <a:r>
              <a:rPr lang="en-GB" sz="6000" dirty="0" smtClean="0"/>
              <a:t> </a:t>
            </a:r>
            <a:r>
              <a:rPr lang="en-GB" sz="4800" dirty="0" smtClean="0"/>
              <a:t>- tweets</a:t>
            </a:r>
            <a:endParaRPr lang="en-GB" sz="4800" dirty="0"/>
          </a:p>
        </p:txBody>
      </p:sp>
    </p:spTree>
    <p:extLst>
      <p:ext uri="{BB962C8B-B14F-4D97-AF65-F5344CB8AC3E}">
        <p14:creationId xmlns:p14="http://schemas.microsoft.com/office/powerpoint/2010/main" val="3262731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b="1" dirty="0" smtClean="0">
                <a:solidFill>
                  <a:srgbClr val="7030A0"/>
                </a:solidFill>
              </a:rPr>
              <a:t>Refugees</a:t>
            </a:r>
            <a:endParaRPr lang="en-GB" sz="8800" b="1" dirty="0">
              <a:solidFill>
                <a:srgbClr val="7030A0"/>
              </a:solidFill>
            </a:endParaRPr>
          </a:p>
        </p:txBody>
      </p:sp>
      <p:sp>
        <p:nvSpPr>
          <p:cNvPr id="3" name="Content Placeholder 2"/>
          <p:cNvSpPr>
            <a:spLocks noGrp="1"/>
          </p:cNvSpPr>
          <p:nvPr>
            <p:ph idx="1"/>
          </p:nvPr>
        </p:nvSpPr>
        <p:spPr/>
        <p:txBody>
          <a:bodyPr>
            <a:normAutofit/>
          </a:bodyPr>
          <a:lstStyle/>
          <a:p>
            <a:pPr marL="0" indent="0">
              <a:buNone/>
            </a:pPr>
            <a:r>
              <a:rPr lang="en-GB" sz="6000" b="1" dirty="0" smtClean="0">
                <a:solidFill>
                  <a:srgbClr val="FF0000"/>
                </a:solidFill>
              </a:rPr>
              <a:t>What are the problems?</a:t>
            </a:r>
          </a:p>
          <a:p>
            <a:pPr marL="0" indent="0">
              <a:buNone/>
            </a:pPr>
            <a:r>
              <a:rPr lang="en-GB" sz="6000" b="1" dirty="0" smtClean="0">
                <a:solidFill>
                  <a:srgbClr val="FF0000"/>
                </a:solidFill>
              </a:rPr>
              <a:t>How can people help?</a:t>
            </a:r>
          </a:p>
          <a:p>
            <a:pPr marL="0" indent="0">
              <a:buNone/>
            </a:pPr>
            <a:r>
              <a:rPr lang="en-GB" sz="5400" dirty="0" smtClean="0"/>
              <a:t>Think of a plan in pairs and present to the class.</a:t>
            </a:r>
            <a:endParaRPr lang="en-GB" sz="5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5389634"/>
            <a:ext cx="1418456" cy="1494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6417" y="116633"/>
            <a:ext cx="1563902"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5418" y="5013176"/>
            <a:ext cx="2137140" cy="165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8305" y="260649"/>
            <a:ext cx="1157351" cy="1151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3888" y="5555171"/>
            <a:ext cx="1618252" cy="1302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51254" y="2636913"/>
            <a:ext cx="1081479"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54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Reading: here are the headlines for 6 news stories – what are the stories?:</a:t>
            </a:r>
            <a:endParaRPr lang="en-GB" dirty="0"/>
          </a:p>
        </p:txBody>
      </p:sp>
      <p:sp>
        <p:nvSpPr>
          <p:cNvPr id="3" name="Content Placeholder 2"/>
          <p:cNvSpPr>
            <a:spLocks noGrp="1"/>
          </p:cNvSpPr>
          <p:nvPr>
            <p:ph idx="1"/>
          </p:nvPr>
        </p:nvSpPr>
        <p:spPr>
          <a:xfrm>
            <a:off x="179512" y="1772816"/>
            <a:ext cx="8784976" cy="4968552"/>
          </a:xfrm>
        </p:spPr>
        <p:txBody>
          <a:bodyPr>
            <a:normAutofit lnSpcReduction="10000"/>
          </a:bodyPr>
          <a:lstStyle/>
          <a:p>
            <a:pPr marL="0" lvl="0" indent="0" algn="ctr">
              <a:buNone/>
            </a:pPr>
            <a:r>
              <a:rPr lang="en-GB" sz="3300" b="1" dirty="0" smtClean="0"/>
              <a:t>a) Safe </a:t>
            </a:r>
            <a:r>
              <a:rPr lang="en-GB" sz="3300" b="1" dirty="0"/>
              <a:t>in the Bakery</a:t>
            </a:r>
            <a:endParaRPr lang="en-GB" sz="3300" dirty="0"/>
          </a:p>
          <a:p>
            <a:pPr marL="0" lvl="0" indent="0" algn="ctr">
              <a:buNone/>
            </a:pPr>
            <a:r>
              <a:rPr lang="en-GB" sz="3300" b="1" dirty="0" smtClean="0"/>
              <a:t>b) Clothes </a:t>
            </a:r>
            <a:r>
              <a:rPr lang="en-GB" sz="3300" b="1" dirty="0"/>
              <a:t>for the </a:t>
            </a:r>
            <a:r>
              <a:rPr lang="en-GB" sz="3300" b="1" dirty="0" smtClean="0"/>
              <a:t>Children  </a:t>
            </a:r>
            <a:endParaRPr lang="en-GB" sz="3300" dirty="0"/>
          </a:p>
          <a:p>
            <a:pPr marL="0" lvl="0" indent="0" algn="ctr">
              <a:buNone/>
            </a:pPr>
            <a:r>
              <a:rPr lang="en-GB" sz="3300" b="1" dirty="0" smtClean="0"/>
              <a:t>c) Caravans </a:t>
            </a:r>
            <a:r>
              <a:rPr lang="en-GB" sz="3300" b="1" dirty="0"/>
              <a:t>in The Jungle</a:t>
            </a:r>
            <a:endParaRPr lang="en-GB" sz="3300" dirty="0"/>
          </a:p>
          <a:p>
            <a:pPr marL="0" lvl="0" indent="0" algn="ctr">
              <a:buNone/>
            </a:pPr>
            <a:r>
              <a:rPr lang="en-GB" sz="3300" b="1" dirty="0" smtClean="0"/>
              <a:t>d) Rescue </a:t>
            </a:r>
            <a:r>
              <a:rPr lang="en-GB" sz="3300" b="1" dirty="0"/>
              <a:t>in Asia</a:t>
            </a:r>
            <a:endParaRPr lang="en-GB" sz="3300" dirty="0"/>
          </a:p>
          <a:p>
            <a:pPr marL="0" lvl="0" indent="0" algn="ctr">
              <a:buNone/>
            </a:pPr>
            <a:r>
              <a:rPr lang="en-GB" sz="3300" b="1" dirty="0" smtClean="0"/>
              <a:t>e) Stopping </a:t>
            </a:r>
            <a:r>
              <a:rPr lang="en-GB" sz="3300" b="1" dirty="0"/>
              <a:t>12,000 Deaths at Sea</a:t>
            </a:r>
            <a:endParaRPr lang="en-GB" sz="3300" dirty="0"/>
          </a:p>
          <a:p>
            <a:pPr marL="0" indent="0" algn="ctr">
              <a:buNone/>
            </a:pPr>
            <a:r>
              <a:rPr lang="en-GB" sz="3300" b="1" dirty="0" smtClean="0"/>
              <a:t>f) Telephone </a:t>
            </a:r>
            <a:r>
              <a:rPr lang="en-GB" sz="3300" b="1" dirty="0"/>
              <a:t>Help for </a:t>
            </a:r>
            <a:r>
              <a:rPr lang="en-GB" sz="3300" b="1" dirty="0" smtClean="0"/>
              <a:t>Africa</a:t>
            </a:r>
          </a:p>
          <a:p>
            <a:pPr marL="0" indent="0">
              <a:buNone/>
            </a:pPr>
            <a:endParaRPr lang="en-GB" b="1" dirty="0" smtClean="0"/>
          </a:p>
          <a:p>
            <a:pPr marL="0" indent="0" algn="ctr">
              <a:buNone/>
            </a:pPr>
            <a:r>
              <a:rPr lang="en-GB" b="1" dirty="0" smtClean="0">
                <a:solidFill>
                  <a:srgbClr val="7030A0"/>
                </a:solidFill>
              </a:rPr>
              <a:t>NOW READ THE STORIES QUICKLY TO MATCH THE HEADLINES</a:t>
            </a:r>
            <a:endParaRPr lang="en-GB" b="1" dirty="0">
              <a:solidFill>
                <a:srgbClr val="7030A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9" y="1583919"/>
            <a:ext cx="1825912" cy="192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127" y="2276872"/>
            <a:ext cx="2028602" cy="1587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9466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741368"/>
          </a:xfrm>
        </p:spPr>
        <p:txBody>
          <a:bodyPr>
            <a:normAutofit fontScale="47500" lnSpcReduction="20000"/>
          </a:bodyPr>
          <a:lstStyle/>
          <a:p>
            <a:pPr marL="0" indent="0">
              <a:buNone/>
            </a:pPr>
            <a:r>
              <a:rPr lang="en-GB" sz="4600" b="1" dirty="0"/>
              <a:t>1/</a:t>
            </a:r>
            <a:r>
              <a:rPr lang="en-GB" sz="4600" dirty="0"/>
              <a:t> Millionaire US-Italian couple Christopher and Regina </a:t>
            </a:r>
            <a:r>
              <a:rPr lang="en-GB" sz="4600" dirty="0" err="1"/>
              <a:t>Catrambone</a:t>
            </a:r>
            <a:r>
              <a:rPr lang="en-GB" sz="4600" dirty="0"/>
              <a:t> saw a winter coat in the sea near their boat on a family holiday in the Mediterranean in 2013. Months later, 400 people – mostly Syrians and Eritreans – died in the sea near Lampedusa, about 160 kilometres from Malta where the </a:t>
            </a:r>
            <a:r>
              <a:rPr lang="en-GB" sz="4600" dirty="0" err="1"/>
              <a:t>Catrambone</a:t>
            </a:r>
            <a:r>
              <a:rPr lang="en-GB" sz="4600" dirty="0"/>
              <a:t> family live. So they decided to do something. They bought a rescue ship, The Phoenix, and in 2014 they paid – it costs more than $500,000 per month – to save migrants in the Mediterranean Sea between Libya and Italy. </a:t>
            </a:r>
          </a:p>
          <a:p>
            <a:pPr marL="0" indent="0">
              <a:buNone/>
            </a:pPr>
            <a:r>
              <a:rPr lang="en-GB" sz="4600" dirty="0"/>
              <a:t>The project is Migrant Offshore Aid Station (MOAS). They now have two drones and two fast rescue boats. They have saved the lives of 12,000 people. After so many people saw the photo of the dead refugee child on a beach, in September 2015, many people sent money to MOAS. They got $1 million in only two days. Their next project is to help </a:t>
            </a:r>
            <a:r>
              <a:rPr lang="en-GB" sz="4600" dirty="0" err="1"/>
              <a:t>Rohinyga</a:t>
            </a:r>
            <a:r>
              <a:rPr lang="en-GB" sz="4600" dirty="0"/>
              <a:t> refugees in the Andaman Sea. </a:t>
            </a:r>
          </a:p>
          <a:p>
            <a:pPr marL="0" indent="0">
              <a:buNone/>
            </a:pPr>
            <a:r>
              <a:rPr lang="en-GB" sz="4600" b="1" dirty="0"/>
              <a:t>2/</a:t>
            </a:r>
            <a:r>
              <a:rPr lang="en-GB" sz="4600" dirty="0"/>
              <a:t> In Nigeria, the government and Boko Haram (the Islamic extremist group) have been fighting for four years. More than two million people have had to leave their homes. Less than 10 per cent of homeless people are in government camps. All the others have to stay with friends, family – or bakers. </a:t>
            </a:r>
            <a:r>
              <a:rPr lang="en-GB" sz="4600" dirty="0" err="1"/>
              <a:t>Lawal</a:t>
            </a:r>
            <a:r>
              <a:rPr lang="en-GB" sz="4600" dirty="0"/>
              <a:t> Dan </a:t>
            </a:r>
            <a:r>
              <a:rPr lang="en-GB" sz="4600" dirty="0" err="1"/>
              <a:t>Gashua</a:t>
            </a:r>
            <a:r>
              <a:rPr lang="en-GB" sz="4600" dirty="0"/>
              <a:t> is 52. He runs a bakers’ association in Maiduguri, and he has looked after 300 people in his house. Since 2012, when homeless people started arriving, he has put as many people as possible into his old house, and he has found places for many others in his community. Now he has 14 boys living there. Their fathers were killed or kidnapped – with thousands of others - by Boko Haram. He gets no support from the government, but he feels responsible. </a:t>
            </a:r>
          </a:p>
          <a:p>
            <a:endParaRPr lang="en-GB" dirty="0"/>
          </a:p>
        </p:txBody>
      </p:sp>
    </p:spTree>
    <p:extLst>
      <p:ext uri="{BB962C8B-B14F-4D97-AF65-F5344CB8AC3E}">
        <p14:creationId xmlns:p14="http://schemas.microsoft.com/office/powerpoint/2010/main" val="634268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88640"/>
            <a:ext cx="9144000" cy="6552728"/>
          </a:xfrm>
        </p:spPr>
        <p:txBody>
          <a:bodyPr>
            <a:normAutofit fontScale="70000" lnSpcReduction="20000"/>
          </a:bodyPr>
          <a:lstStyle/>
          <a:p>
            <a:pPr marL="0" indent="0">
              <a:buNone/>
            </a:pPr>
            <a:r>
              <a:rPr lang="en-GB" b="1" dirty="0" smtClean="0"/>
              <a:t>3/</a:t>
            </a:r>
            <a:r>
              <a:rPr lang="en-GB" dirty="0" smtClean="0"/>
              <a:t> </a:t>
            </a:r>
            <a:r>
              <a:rPr lang="en-GB" dirty="0" err="1" smtClean="0"/>
              <a:t>Meron</a:t>
            </a:r>
            <a:r>
              <a:rPr lang="en-GB" dirty="0" smtClean="0"/>
              <a:t> </a:t>
            </a:r>
            <a:r>
              <a:rPr lang="en-GB" dirty="0" err="1" smtClean="0"/>
              <a:t>Estefanos</a:t>
            </a:r>
            <a:r>
              <a:rPr lang="en-GB" dirty="0" smtClean="0"/>
              <a:t> has probably saved the life of 16,000 people in the last year – but she doesn’t want to know the exact number. 5,000 people escape from Eritrea and its controlling government every month. And many of them have her telephone number. They have problems on boats crossing to Italy, and they call </a:t>
            </a:r>
            <a:r>
              <a:rPr lang="en-GB" dirty="0" err="1" smtClean="0"/>
              <a:t>Estefanos</a:t>
            </a:r>
            <a:r>
              <a:rPr lang="en-GB" dirty="0" smtClean="0"/>
              <a:t>. She is a 40-year-old radio journalist. From her flat in Stockholm, she gives the information about where the boat is to the coastguard; at least 50 boats were rescued like this in 2015. </a:t>
            </a:r>
          </a:p>
          <a:p>
            <a:pPr marL="0" indent="0">
              <a:buNone/>
            </a:pPr>
            <a:r>
              <a:rPr lang="en-GB" dirty="0" smtClean="0"/>
              <a:t>Refugees from Eritrea have many other problems – not only the journey across the Mediterranean. Kidnappers take hundreds of them – they torture, rape and kill them in places like Sudan and Libya. </a:t>
            </a:r>
            <a:r>
              <a:rPr lang="en-GB" dirty="0" err="1" smtClean="0"/>
              <a:t>Estefanos</a:t>
            </a:r>
            <a:r>
              <a:rPr lang="en-GB" dirty="0" smtClean="0"/>
              <a:t> tries to get the hostages released by telephone, she collects money to pay the kidnappers, and she helps their families. She also tries to make governments do something to help. </a:t>
            </a:r>
          </a:p>
          <a:p>
            <a:pPr marL="0" indent="0">
              <a:buNone/>
            </a:pPr>
            <a:r>
              <a:rPr lang="en-GB" dirty="0" err="1" smtClean="0"/>
              <a:t>Estefanos</a:t>
            </a:r>
            <a:r>
              <a:rPr lang="en-GB" dirty="0" smtClean="0"/>
              <a:t> says that if Westerners were kidnapped in the Sinai, everyone would do more to help. ‘This is a race problem,’ she says. ‘Sadly, nobody cares about Africans.’ </a:t>
            </a:r>
          </a:p>
          <a:p>
            <a:pPr marL="0" indent="0">
              <a:buNone/>
            </a:pPr>
            <a:r>
              <a:rPr lang="en-GB" dirty="0" smtClean="0"/>
              <a:t> </a:t>
            </a:r>
            <a:r>
              <a:rPr lang="en-GB" b="1" dirty="0" smtClean="0"/>
              <a:t> 4/</a:t>
            </a:r>
            <a:r>
              <a:rPr lang="en-GB" dirty="0" smtClean="0"/>
              <a:t> In May 2015, Thailand, Indonesia and Malaysia left thousands of </a:t>
            </a:r>
            <a:r>
              <a:rPr lang="en-GB" dirty="0" err="1" smtClean="0"/>
              <a:t>Rohingya</a:t>
            </a:r>
            <a:r>
              <a:rPr lang="en-GB" dirty="0" smtClean="0"/>
              <a:t> refugees and Bangladeshis in the Andaman Sea, with nowhere to go. So people from the villages took action. Indonesian fishers in Sumatra saw many starving people on the boats. So they helped the women and children, the sick and people suffering from trauma. They brought them to land and gave them food, clothes and medical help. ‘We helped them because they needed help,’ said 38-year-old </a:t>
            </a:r>
            <a:r>
              <a:rPr lang="en-GB" dirty="0" err="1" smtClean="0"/>
              <a:t>Myusup</a:t>
            </a:r>
            <a:r>
              <a:rPr lang="en-GB" dirty="0" smtClean="0"/>
              <a:t> Mansur from the small island village of </a:t>
            </a:r>
            <a:r>
              <a:rPr lang="en-GB" dirty="0" err="1" smtClean="0"/>
              <a:t>Pusung</a:t>
            </a:r>
            <a:r>
              <a:rPr lang="en-GB" dirty="0" smtClean="0"/>
              <a:t>. He, with other fishers, rescued 677 people. ‘What is more human than that?’ </a:t>
            </a:r>
          </a:p>
          <a:p>
            <a:pPr marL="0" indent="0">
              <a:buNone/>
            </a:pPr>
            <a:endParaRPr lang="en-GB" dirty="0"/>
          </a:p>
        </p:txBody>
      </p:sp>
    </p:spTree>
    <p:extLst>
      <p:ext uri="{BB962C8B-B14F-4D97-AF65-F5344CB8AC3E}">
        <p14:creationId xmlns:p14="http://schemas.microsoft.com/office/powerpoint/2010/main" val="3437098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8928992" cy="6624736"/>
          </a:xfrm>
        </p:spPr>
        <p:txBody>
          <a:bodyPr>
            <a:normAutofit fontScale="77500" lnSpcReduction="20000"/>
          </a:bodyPr>
          <a:lstStyle/>
          <a:p>
            <a:pPr marL="0" indent="0">
              <a:buNone/>
            </a:pPr>
            <a:r>
              <a:rPr lang="en-GB" sz="3500" b="1" dirty="0" smtClean="0"/>
              <a:t>5/</a:t>
            </a:r>
            <a:r>
              <a:rPr lang="en-GB" sz="3500" dirty="0" smtClean="0"/>
              <a:t> Lea </a:t>
            </a:r>
            <a:r>
              <a:rPr lang="en-GB" sz="3500" dirty="0" err="1" smtClean="0"/>
              <a:t>Beven</a:t>
            </a:r>
            <a:r>
              <a:rPr lang="en-GB" sz="3500" dirty="0" smtClean="0"/>
              <a:t> wanted to do something after she saw a picture of a refugee child. ‘He was standing in water in “The Jungle” in Calais, in front of a tent,’ she says. ‘I had just bought a caravan. I was in it with my three-year-old son and I started crying. I thought, “Why am I here when they are in tents?”’ Since September 2015, </a:t>
            </a:r>
            <a:r>
              <a:rPr lang="en-GB" sz="3500" dirty="0" err="1" smtClean="0"/>
              <a:t>Beven</a:t>
            </a:r>
            <a:r>
              <a:rPr lang="en-GB" sz="3500" dirty="0" smtClean="0"/>
              <a:t> and many others around Britain have raised more than $33,000 and taken 50 caravans to the informal refugee camp in Calais. The camp is around the entrance to the Channel Tunnel between France to Britain – more than 6,000 people now live there. Volunteers, medical units and refugee families live in the caravans. </a:t>
            </a:r>
          </a:p>
          <a:p>
            <a:pPr marL="0" indent="0">
              <a:buNone/>
            </a:pPr>
            <a:r>
              <a:rPr lang="en-GB" sz="3500" b="1" dirty="0" smtClean="0"/>
              <a:t>6/</a:t>
            </a:r>
            <a:r>
              <a:rPr lang="en-GB" sz="3500" dirty="0" smtClean="0"/>
              <a:t> When children get to Greece after they cross the Aegean Sea, they are often very wet and cold. Sometimes they are freezing if they have been in the water. Jeannie </a:t>
            </a:r>
            <a:r>
              <a:rPr lang="en-GB" sz="3500" dirty="0" err="1" smtClean="0"/>
              <a:t>Etherton</a:t>
            </a:r>
            <a:r>
              <a:rPr lang="en-GB" sz="3500" dirty="0" smtClean="0"/>
              <a:t> was a volunteer on the Greek Island of </a:t>
            </a:r>
            <a:r>
              <a:rPr lang="en-GB" sz="3500" dirty="0" err="1" smtClean="0"/>
              <a:t>Leros</a:t>
            </a:r>
            <a:r>
              <a:rPr lang="en-GB" sz="3500" dirty="0" smtClean="0"/>
              <a:t>. She thought of the idea of One Outfit One Child. They send these ready packs of clothes, with an age label, directly to groups that help on the beaches. So people dry the children and put new clothes on them immediately before they get too cold. </a:t>
            </a:r>
          </a:p>
          <a:p>
            <a:endParaRPr lang="en-GB" dirty="0"/>
          </a:p>
        </p:txBody>
      </p:sp>
    </p:spTree>
    <p:extLst>
      <p:ext uri="{BB962C8B-B14F-4D97-AF65-F5344CB8AC3E}">
        <p14:creationId xmlns:p14="http://schemas.microsoft.com/office/powerpoint/2010/main" val="4151192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1"/>
            <a:ext cx="8229600" cy="1366539"/>
          </a:xfrm>
        </p:spPr>
        <p:txBody>
          <a:bodyPr>
            <a:normAutofit fontScale="90000"/>
          </a:bodyPr>
          <a:lstStyle/>
          <a:p>
            <a:r>
              <a:rPr lang="en-GB" b="1" dirty="0" smtClean="0">
                <a:solidFill>
                  <a:srgbClr val="0070C0"/>
                </a:solidFill>
              </a:rPr>
              <a:t>Read the stories again – are these </a:t>
            </a:r>
            <a:r>
              <a:rPr lang="en-GB" b="1" dirty="0" smtClean="0">
                <a:solidFill>
                  <a:srgbClr val="C00000"/>
                </a:solidFill>
              </a:rPr>
              <a:t>TRUE or FALSE</a:t>
            </a:r>
            <a:r>
              <a:rPr lang="en-GB" b="1" dirty="0" smtClean="0">
                <a:solidFill>
                  <a:srgbClr val="0070C0"/>
                </a:solidFill>
              </a:rPr>
              <a:t>?</a:t>
            </a:r>
            <a:endParaRPr lang="en-GB" b="1" dirty="0">
              <a:solidFill>
                <a:srgbClr val="0070C0"/>
              </a:solidFill>
            </a:endParaRPr>
          </a:p>
        </p:txBody>
      </p:sp>
      <p:sp>
        <p:nvSpPr>
          <p:cNvPr id="3" name="Content Placeholder 2"/>
          <p:cNvSpPr>
            <a:spLocks noGrp="1"/>
          </p:cNvSpPr>
          <p:nvPr>
            <p:ph idx="1"/>
          </p:nvPr>
        </p:nvSpPr>
        <p:spPr>
          <a:xfrm>
            <a:off x="107504" y="1483170"/>
            <a:ext cx="8990362" cy="5258197"/>
          </a:xfrm>
        </p:spPr>
        <p:txBody>
          <a:bodyPr>
            <a:normAutofit fontScale="77500" lnSpcReduction="20000"/>
          </a:bodyPr>
          <a:lstStyle/>
          <a:p>
            <a:pPr marL="0" indent="0">
              <a:buNone/>
            </a:pPr>
            <a:r>
              <a:rPr lang="en-GB" sz="3600" dirty="0"/>
              <a:t>1/ </a:t>
            </a:r>
            <a:r>
              <a:rPr lang="en-GB" sz="3600" dirty="0" err="1"/>
              <a:t>Christoper</a:t>
            </a:r>
            <a:r>
              <a:rPr lang="en-GB" sz="3600" dirty="0"/>
              <a:t> </a:t>
            </a:r>
            <a:r>
              <a:rPr lang="en-GB" sz="3600" dirty="0" err="1"/>
              <a:t>Catrambone</a:t>
            </a:r>
            <a:r>
              <a:rPr lang="en-GB" sz="3600" dirty="0"/>
              <a:t> lives in Lampedusa.</a:t>
            </a:r>
          </a:p>
          <a:p>
            <a:pPr marL="0" indent="0">
              <a:buNone/>
            </a:pPr>
            <a:r>
              <a:rPr lang="en-GB" sz="3600" dirty="0"/>
              <a:t>2/ It costs over half a million dollars a month </a:t>
            </a:r>
            <a:endParaRPr lang="en-GB" sz="3600" dirty="0" smtClean="0"/>
          </a:p>
          <a:p>
            <a:pPr marL="0" indent="0">
              <a:buNone/>
            </a:pPr>
            <a:r>
              <a:rPr lang="en-GB" sz="3600" dirty="0"/>
              <a:t>t</a:t>
            </a:r>
            <a:r>
              <a:rPr lang="en-GB" sz="3600" dirty="0" smtClean="0"/>
              <a:t>o run </a:t>
            </a:r>
            <a:r>
              <a:rPr lang="en-GB" sz="3600" dirty="0"/>
              <a:t>The Phoenix.</a:t>
            </a:r>
          </a:p>
          <a:p>
            <a:pPr marL="0" indent="0">
              <a:buNone/>
            </a:pPr>
            <a:r>
              <a:rPr lang="en-GB" sz="3600" dirty="0"/>
              <a:t>3/ The Nigerian baker is now looking after 300 refugees in his house.</a:t>
            </a:r>
          </a:p>
          <a:p>
            <a:pPr marL="0" indent="0">
              <a:buNone/>
            </a:pPr>
            <a:r>
              <a:rPr lang="en-GB" sz="3600" dirty="0"/>
              <a:t>4/ </a:t>
            </a:r>
            <a:r>
              <a:rPr lang="en-GB" sz="3600" dirty="0" err="1"/>
              <a:t>Estefanos</a:t>
            </a:r>
            <a:r>
              <a:rPr lang="en-GB" sz="3600" dirty="0"/>
              <a:t> phones people in Italy, Sudan and Libya to help.</a:t>
            </a:r>
          </a:p>
          <a:p>
            <a:pPr marL="0" indent="0">
              <a:buNone/>
            </a:pPr>
            <a:r>
              <a:rPr lang="en-GB" sz="3600" dirty="0"/>
              <a:t>5/ </a:t>
            </a:r>
            <a:r>
              <a:rPr lang="en-GB" sz="3600" dirty="0" err="1"/>
              <a:t>Estafanos</a:t>
            </a:r>
            <a:r>
              <a:rPr lang="en-GB" sz="3600" dirty="0"/>
              <a:t> helps Westerners more than people from Eritrea.</a:t>
            </a:r>
          </a:p>
          <a:p>
            <a:pPr marL="0" indent="0">
              <a:buNone/>
            </a:pPr>
            <a:r>
              <a:rPr lang="en-GB" sz="3600" dirty="0"/>
              <a:t>6/ </a:t>
            </a:r>
            <a:r>
              <a:rPr lang="en-GB" sz="3600" dirty="0" err="1"/>
              <a:t>Myusup</a:t>
            </a:r>
            <a:r>
              <a:rPr lang="en-GB" sz="3600" dirty="0"/>
              <a:t> Mansur rescued 677 people from Bangladesh.</a:t>
            </a:r>
          </a:p>
          <a:p>
            <a:pPr marL="0" indent="0">
              <a:buNone/>
            </a:pPr>
            <a:r>
              <a:rPr lang="en-GB" sz="3600" dirty="0"/>
              <a:t>7/ </a:t>
            </a:r>
            <a:r>
              <a:rPr lang="en-GB" sz="3600" dirty="0" err="1"/>
              <a:t>Beven</a:t>
            </a:r>
            <a:r>
              <a:rPr lang="en-GB" sz="3600" dirty="0"/>
              <a:t> moved in her caravan to The Jungle in Calais.</a:t>
            </a:r>
          </a:p>
          <a:p>
            <a:pPr marL="0" indent="0">
              <a:buNone/>
            </a:pPr>
            <a:r>
              <a:rPr lang="en-GB" sz="3600" dirty="0"/>
              <a:t>8/ People in Greece give packs of clothes for the children.</a:t>
            </a:r>
          </a:p>
          <a:p>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7034" y="913803"/>
            <a:ext cx="2056494"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2028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16632"/>
            <a:ext cx="3096344" cy="936104"/>
          </a:xfrm>
        </p:spPr>
        <p:txBody>
          <a:bodyPr>
            <a:normAutofit fontScale="90000"/>
          </a:bodyPr>
          <a:lstStyle/>
          <a:p>
            <a:r>
              <a:rPr lang="en-GB" b="1" dirty="0" smtClean="0">
                <a:solidFill>
                  <a:srgbClr val="7030A0"/>
                </a:solidFill>
              </a:rPr>
              <a:t>Vocabulary – match:</a:t>
            </a:r>
            <a:endParaRPr lang="en-GB" b="1" dirty="0">
              <a:solidFill>
                <a:srgbClr val="7030A0"/>
              </a:solidFill>
            </a:endParaRPr>
          </a:p>
        </p:txBody>
      </p:sp>
      <p:sp>
        <p:nvSpPr>
          <p:cNvPr id="5" name="Content Placeholder 4"/>
          <p:cNvSpPr>
            <a:spLocks noGrp="1"/>
          </p:cNvSpPr>
          <p:nvPr>
            <p:ph sz="half" idx="1"/>
          </p:nvPr>
        </p:nvSpPr>
        <p:spPr>
          <a:xfrm>
            <a:off x="107504" y="1556792"/>
            <a:ext cx="3528392" cy="5184576"/>
          </a:xfrm>
        </p:spPr>
        <p:txBody>
          <a:bodyPr>
            <a:normAutofit/>
          </a:bodyPr>
          <a:lstStyle/>
          <a:p>
            <a:pPr marL="0" indent="0">
              <a:buNone/>
            </a:pPr>
            <a:r>
              <a:rPr lang="en-GB" sz="4400" b="1" dirty="0" smtClean="0">
                <a:solidFill>
                  <a:srgbClr val="C00000"/>
                </a:solidFill>
              </a:rPr>
              <a:t>1/ extremist</a:t>
            </a:r>
          </a:p>
          <a:p>
            <a:pPr marL="0" indent="0">
              <a:buNone/>
            </a:pPr>
            <a:r>
              <a:rPr lang="en-GB" sz="4400" b="1" dirty="0" smtClean="0">
                <a:solidFill>
                  <a:srgbClr val="C00000"/>
                </a:solidFill>
              </a:rPr>
              <a:t>2/ coastguard</a:t>
            </a:r>
          </a:p>
          <a:p>
            <a:pPr marL="0" indent="0">
              <a:buNone/>
            </a:pPr>
            <a:r>
              <a:rPr lang="en-GB" sz="4400" b="1" dirty="0" smtClean="0">
                <a:solidFill>
                  <a:srgbClr val="C00000"/>
                </a:solidFill>
              </a:rPr>
              <a:t>3/ to kidnap</a:t>
            </a:r>
          </a:p>
          <a:p>
            <a:pPr marL="0" indent="0">
              <a:buNone/>
            </a:pPr>
            <a:r>
              <a:rPr lang="en-GB" sz="4400" b="1" dirty="0" smtClean="0">
                <a:solidFill>
                  <a:srgbClr val="C00000"/>
                </a:solidFill>
              </a:rPr>
              <a:t>4/ hostage</a:t>
            </a:r>
          </a:p>
          <a:p>
            <a:pPr marL="0" indent="0">
              <a:buNone/>
            </a:pPr>
            <a:r>
              <a:rPr lang="en-GB" sz="4400" b="1" dirty="0" smtClean="0">
                <a:solidFill>
                  <a:srgbClr val="C00000"/>
                </a:solidFill>
              </a:rPr>
              <a:t>5/ trauma</a:t>
            </a:r>
          </a:p>
          <a:p>
            <a:pPr marL="0" indent="0">
              <a:buNone/>
            </a:pPr>
            <a:r>
              <a:rPr lang="en-GB" sz="4400" b="1" dirty="0" smtClean="0">
                <a:solidFill>
                  <a:srgbClr val="C00000"/>
                </a:solidFill>
              </a:rPr>
              <a:t>6/ outfit</a:t>
            </a:r>
          </a:p>
          <a:p>
            <a:pPr marL="0" indent="0">
              <a:buNone/>
            </a:pPr>
            <a:endParaRPr lang="en-GB" dirty="0" smtClean="0"/>
          </a:p>
          <a:p>
            <a:pPr marL="0" indent="0">
              <a:buNone/>
            </a:pPr>
            <a:endParaRPr lang="en-GB" dirty="0"/>
          </a:p>
        </p:txBody>
      </p:sp>
      <p:sp>
        <p:nvSpPr>
          <p:cNvPr id="6" name="Content Placeholder 5"/>
          <p:cNvSpPr>
            <a:spLocks noGrp="1"/>
          </p:cNvSpPr>
          <p:nvPr>
            <p:ph sz="half" idx="2"/>
          </p:nvPr>
        </p:nvSpPr>
        <p:spPr>
          <a:xfrm>
            <a:off x="3491880" y="188640"/>
            <a:ext cx="5472608" cy="6552728"/>
          </a:xfrm>
        </p:spPr>
        <p:txBody>
          <a:bodyPr>
            <a:normAutofit/>
          </a:bodyPr>
          <a:lstStyle/>
          <a:p>
            <a:pPr marL="514350" indent="-514350">
              <a:buAutoNum type="alphaLcParenR"/>
            </a:pPr>
            <a:r>
              <a:rPr lang="en-GB" b="1" dirty="0" smtClean="0"/>
              <a:t>a set of clothes </a:t>
            </a:r>
            <a:r>
              <a:rPr lang="en-GB" b="1" dirty="0" err="1" smtClean="0"/>
              <a:t>eg</a:t>
            </a:r>
            <a:r>
              <a:rPr lang="en-GB" b="1" dirty="0" smtClean="0"/>
              <a:t>. trousers, t-shirt, jumper, socks and shoes</a:t>
            </a:r>
          </a:p>
          <a:p>
            <a:pPr marL="514350" indent="-514350">
              <a:buAutoNum type="alphaLcParenR"/>
            </a:pPr>
            <a:r>
              <a:rPr lang="en-GB" b="1" dirty="0"/>
              <a:t>t</a:t>
            </a:r>
            <a:r>
              <a:rPr lang="en-GB" b="1" dirty="0" smtClean="0"/>
              <a:t>o take someone and keep them a prisoner</a:t>
            </a:r>
          </a:p>
          <a:p>
            <a:pPr marL="514350" indent="-514350">
              <a:buAutoNum type="alphaLcParenR"/>
            </a:pPr>
            <a:r>
              <a:rPr lang="en-GB" b="1" dirty="0"/>
              <a:t>a</a:t>
            </a:r>
            <a:r>
              <a:rPr lang="en-GB" b="1" dirty="0" smtClean="0"/>
              <a:t> person kept as a prisoner to try to get something in return</a:t>
            </a:r>
          </a:p>
          <a:p>
            <a:pPr marL="514350" indent="-514350">
              <a:buAutoNum type="alphaLcParenR"/>
            </a:pPr>
            <a:r>
              <a:rPr lang="en-GB" b="1" dirty="0"/>
              <a:t>s</a:t>
            </a:r>
            <a:r>
              <a:rPr lang="en-GB" b="1" dirty="0" smtClean="0"/>
              <a:t>omeone who watches the sea to help boats or people in danger</a:t>
            </a:r>
          </a:p>
          <a:p>
            <a:pPr marL="514350" indent="-514350">
              <a:buAutoNum type="alphaLcParenR"/>
            </a:pPr>
            <a:r>
              <a:rPr lang="en-GB" b="1" dirty="0"/>
              <a:t>s</a:t>
            </a:r>
            <a:r>
              <a:rPr lang="en-GB" b="1" dirty="0" smtClean="0"/>
              <a:t>omeone who has very extreme political or religious views</a:t>
            </a:r>
          </a:p>
          <a:p>
            <a:pPr marL="514350" indent="-514350">
              <a:buAutoNum type="alphaLcParenR"/>
            </a:pPr>
            <a:r>
              <a:rPr lang="en-GB" b="1" dirty="0"/>
              <a:t>a</a:t>
            </a:r>
            <a:r>
              <a:rPr lang="en-GB" b="1" dirty="0" smtClean="0"/>
              <a:t>n experience that is so sad it can have serious physical and mental effects</a:t>
            </a:r>
          </a:p>
        </p:txBody>
      </p:sp>
    </p:spTree>
    <p:extLst>
      <p:ext uri="{BB962C8B-B14F-4D97-AF65-F5344CB8AC3E}">
        <p14:creationId xmlns:p14="http://schemas.microsoft.com/office/powerpoint/2010/main" val="3999329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1574</Words>
  <Application>Microsoft Office PowerPoint</Application>
  <PresentationFormat>On-screen Show (4:3)</PresentationFormat>
  <Paragraphs>91</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Stories: helping refugees</vt:lpstr>
      <vt:lpstr>The lesson today:</vt:lpstr>
      <vt:lpstr>Refugees</vt:lpstr>
      <vt:lpstr>Reading: here are the headlines for 6 news stories – what are the stories?:</vt:lpstr>
      <vt:lpstr>PowerPoint Presentation</vt:lpstr>
      <vt:lpstr>PowerPoint Presentation</vt:lpstr>
      <vt:lpstr>PowerPoint Presentation</vt:lpstr>
      <vt:lpstr>Read the stories again – are these TRUE or FALSE?</vt:lpstr>
      <vt:lpstr>Vocabulary – match:</vt:lpstr>
      <vt:lpstr>Put back the verbs (in the correct tense!) in the gaps:</vt:lpstr>
      <vt:lpstr>Now match the verb tense with the explanation:</vt:lpstr>
      <vt:lpstr>Writing</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Stories: helping refugees</dc:title>
  <dc:creator>Linda Ruas</dc:creator>
  <cp:lastModifiedBy>Linda Ruas</cp:lastModifiedBy>
  <cp:revision>17</cp:revision>
  <dcterms:created xsi:type="dcterms:W3CDTF">2016-02-05T20:00:35Z</dcterms:created>
  <dcterms:modified xsi:type="dcterms:W3CDTF">2016-06-21T20:35:00Z</dcterms:modified>
</cp:coreProperties>
</file>